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1" r:id="rId3"/>
    <p:sldId id="334" r:id="rId4"/>
    <p:sldId id="335" r:id="rId5"/>
    <p:sldId id="342" r:id="rId6"/>
    <p:sldId id="336" r:id="rId7"/>
    <p:sldId id="337" r:id="rId8"/>
    <p:sldId id="343" r:id="rId9"/>
    <p:sldId id="338" r:id="rId10"/>
    <p:sldId id="339" r:id="rId11"/>
    <p:sldId id="340" r:id="rId12"/>
    <p:sldId id="34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4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3BD14B-1724-4F2B-A671-BB97F0F8D49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EB4C5F5-C013-4D7C-BB78-FD65CA2A03ED}">
      <dgm:prSet phldrT="[Text]"/>
      <dgm:spPr/>
      <dgm:t>
        <a:bodyPr/>
        <a:lstStyle/>
        <a:p>
          <a:r>
            <a:rPr lang="en-IN" dirty="0"/>
            <a:t>VISIT</a:t>
          </a:r>
        </a:p>
      </dgm:t>
    </dgm:pt>
    <dgm:pt modelId="{99336D23-952C-4DD3-B302-CC317D7017F6}" type="parTrans" cxnId="{33377274-B02B-43E4-A2CF-2FCD4FBF52FF}">
      <dgm:prSet/>
      <dgm:spPr/>
      <dgm:t>
        <a:bodyPr/>
        <a:lstStyle/>
        <a:p>
          <a:endParaRPr lang="en-IN"/>
        </a:p>
      </dgm:t>
    </dgm:pt>
    <dgm:pt modelId="{887C7985-45BC-4C99-B9B6-6155E0B7243C}" type="sibTrans" cxnId="{33377274-B02B-43E4-A2CF-2FCD4FBF52FF}">
      <dgm:prSet/>
      <dgm:spPr/>
      <dgm:t>
        <a:bodyPr/>
        <a:lstStyle/>
        <a:p>
          <a:endParaRPr lang="en-IN"/>
        </a:p>
      </dgm:t>
    </dgm:pt>
    <dgm:pt modelId="{37C92EA5-8832-416B-8126-F5C8BB1D0355}">
      <dgm:prSet phldrT="[Text]"/>
      <dgm:spPr/>
      <dgm:t>
        <a:bodyPr/>
        <a:lstStyle/>
        <a:p>
          <a:r>
            <a:rPr lang="en-IN" dirty="0"/>
            <a:t>INSPECT</a:t>
          </a:r>
        </a:p>
      </dgm:t>
    </dgm:pt>
    <dgm:pt modelId="{1E3A50D4-05E2-4AE7-9002-502BF06FDA83}" type="parTrans" cxnId="{6ED7BE41-A7BF-493A-B5BA-F098A78C2BF2}">
      <dgm:prSet/>
      <dgm:spPr/>
      <dgm:t>
        <a:bodyPr/>
        <a:lstStyle/>
        <a:p>
          <a:endParaRPr lang="en-IN"/>
        </a:p>
      </dgm:t>
    </dgm:pt>
    <dgm:pt modelId="{5436B270-0AFB-48F7-A419-EB0C7683E16F}" type="sibTrans" cxnId="{6ED7BE41-A7BF-493A-B5BA-F098A78C2BF2}">
      <dgm:prSet/>
      <dgm:spPr/>
      <dgm:t>
        <a:bodyPr/>
        <a:lstStyle/>
        <a:p>
          <a:endParaRPr lang="en-IN"/>
        </a:p>
      </dgm:t>
    </dgm:pt>
    <dgm:pt modelId="{F0EE3F96-CD74-4DF6-A3C0-D555D52F9939}">
      <dgm:prSet phldrT="[Text]"/>
      <dgm:spPr/>
      <dgm:t>
        <a:bodyPr/>
        <a:lstStyle/>
        <a:p>
          <a:r>
            <a:rPr lang="en-IN" dirty="0"/>
            <a:t>CHECK</a:t>
          </a:r>
        </a:p>
      </dgm:t>
    </dgm:pt>
    <dgm:pt modelId="{9FDCAF5F-6EEE-4FE1-B592-176CD89E06F8}" type="parTrans" cxnId="{F3E638BE-1ED0-4CFA-A821-4A0E8E53FBF4}">
      <dgm:prSet/>
      <dgm:spPr/>
      <dgm:t>
        <a:bodyPr/>
        <a:lstStyle/>
        <a:p>
          <a:endParaRPr lang="en-IN"/>
        </a:p>
      </dgm:t>
    </dgm:pt>
    <dgm:pt modelId="{05230EC1-CCA5-4288-995E-7066AFFED305}" type="sibTrans" cxnId="{F3E638BE-1ED0-4CFA-A821-4A0E8E53FBF4}">
      <dgm:prSet/>
      <dgm:spPr/>
      <dgm:t>
        <a:bodyPr/>
        <a:lstStyle/>
        <a:p>
          <a:endParaRPr lang="en-IN"/>
        </a:p>
      </dgm:t>
    </dgm:pt>
    <dgm:pt modelId="{136E3143-2CD2-43A6-BDA4-5A733A4AB14E}">
      <dgm:prSet/>
      <dgm:spPr/>
      <dgm:t>
        <a:bodyPr/>
        <a:lstStyle/>
        <a:p>
          <a:r>
            <a:rPr lang="en-IN" dirty="0"/>
            <a:t>ENSURE</a:t>
          </a:r>
        </a:p>
      </dgm:t>
    </dgm:pt>
    <dgm:pt modelId="{7C199664-A581-4178-A26D-F1D69AAE55FE}" type="parTrans" cxnId="{7055A039-06EE-4DD9-BD7A-B6CF3B95E8C1}">
      <dgm:prSet/>
      <dgm:spPr/>
      <dgm:t>
        <a:bodyPr/>
        <a:lstStyle/>
        <a:p>
          <a:endParaRPr lang="en-IN"/>
        </a:p>
      </dgm:t>
    </dgm:pt>
    <dgm:pt modelId="{82C921A7-38B9-49D3-A72D-13FCD85DEF2F}" type="sibTrans" cxnId="{7055A039-06EE-4DD9-BD7A-B6CF3B95E8C1}">
      <dgm:prSet/>
      <dgm:spPr/>
      <dgm:t>
        <a:bodyPr/>
        <a:lstStyle/>
        <a:p>
          <a:endParaRPr lang="en-IN"/>
        </a:p>
      </dgm:t>
    </dgm:pt>
    <dgm:pt modelId="{04720F1C-54DC-477D-9833-4BB5A1FCDBE5}" type="pres">
      <dgm:prSet presAssocID="{DC3BD14B-1724-4F2B-A671-BB97F0F8D49B}" presName="CompostProcess" presStyleCnt="0">
        <dgm:presLayoutVars>
          <dgm:dir/>
          <dgm:resizeHandles val="exact"/>
        </dgm:presLayoutVars>
      </dgm:prSet>
      <dgm:spPr/>
    </dgm:pt>
    <dgm:pt modelId="{E2976C5E-F8B0-48D8-B775-390C2EED4002}" type="pres">
      <dgm:prSet presAssocID="{DC3BD14B-1724-4F2B-A671-BB97F0F8D49B}" presName="arrow" presStyleLbl="bgShp" presStyleIdx="0" presStyleCnt="1"/>
      <dgm:spPr/>
    </dgm:pt>
    <dgm:pt modelId="{383724C4-690B-40AC-ACED-A86DC6DEC325}" type="pres">
      <dgm:prSet presAssocID="{DC3BD14B-1724-4F2B-A671-BB97F0F8D49B}" presName="linearProcess" presStyleCnt="0"/>
      <dgm:spPr/>
    </dgm:pt>
    <dgm:pt modelId="{CA046CCB-EBA0-4CFE-BE6C-3BB063E393F2}" type="pres">
      <dgm:prSet presAssocID="{EEB4C5F5-C013-4D7C-BB78-FD65CA2A03ED}" presName="textNode" presStyleLbl="node1" presStyleIdx="0" presStyleCnt="4">
        <dgm:presLayoutVars>
          <dgm:bulletEnabled val="1"/>
        </dgm:presLayoutVars>
      </dgm:prSet>
      <dgm:spPr/>
    </dgm:pt>
    <dgm:pt modelId="{E6F7B858-1B58-411D-BD1C-2B880811B65F}" type="pres">
      <dgm:prSet presAssocID="{887C7985-45BC-4C99-B9B6-6155E0B7243C}" presName="sibTrans" presStyleCnt="0"/>
      <dgm:spPr/>
    </dgm:pt>
    <dgm:pt modelId="{933251A7-4E1B-4DC2-80FF-FF3E67E88A24}" type="pres">
      <dgm:prSet presAssocID="{37C92EA5-8832-416B-8126-F5C8BB1D0355}" presName="textNode" presStyleLbl="node1" presStyleIdx="1" presStyleCnt="4">
        <dgm:presLayoutVars>
          <dgm:bulletEnabled val="1"/>
        </dgm:presLayoutVars>
      </dgm:prSet>
      <dgm:spPr/>
    </dgm:pt>
    <dgm:pt modelId="{D8F587A0-837D-469F-A7D1-5C5FDFB391A7}" type="pres">
      <dgm:prSet presAssocID="{5436B270-0AFB-48F7-A419-EB0C7683E16F}" presName="sibTrans" presStyleCnt="0"/>
      <dgm:spPr/>
    </dgm:pt>
    <dgm:pt modelId="{556CAD61-FF6D-4DEC-9AB0-CF09470EF9BD}" type="pres">
      <dgm:prSet presAssocID="{F0EE3F96-CD74-4DF6-A3C0-D555D52F9939}" presName="textNode" presStyleLbl="node1" presStyleIdx="2" presStyleCnt="4">
        <dgm:presLayoutVars>
          <dgm:bulletEnabled val="1"/>
        </dgm:presLayoutVars>
      </dgm:prSet>
      <dgm:spPr/>
    </dgm:pt>
    <dgm:pt modelId="{DCB9220D-4F0E-49D3-8A89-385488BB79CE}" type="pres">
      <dgm:prSet presAssocID="{05230EC1-CCA5-4288-995E-7066AFFED305}" presName="sibTrans" presStyleCnt="0"/>
      <dgm:spPr/>
    </dgm:pt>
    <dgm:pt modelId="{EE0BDF48-F845-4074-8A14-D705AF25BFA6}" type="pres">
      <dgm:prSet presAssocID="{136E3143-2CD2-43A6-BDA4-5A733A4AB14E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ABF1E01-DD74-45B8-AD94-8B298902054B}" type="presOf" srcId="{F0EE3F96-CD74-4DF6-A3C0-D555D52F9939}" destId="{556CAD61-FF6D-4DEC-9AB0-CF09470EF9BD}" srcOrd="0" destOrd="0" presId="urn:microsoft.com/office/officeart/2005/8/layout/hProcess9"/>
    <dgm:cxn modelId="{71D9CB1D-04EA-44E0-A390-DE30C8F19D71}" type="presOf" srcId="{37C92EA5-8832-416B-8126-F5C8BB1D0355}" destId="{933251A7-4E1B-4DC2-80FF-FF3E67E88A24}" srcOrd="0" destOrd="0" presId="urn:microsoft.com/office/officeart/2005/8/layout/hProcess9"/>
    <dgm:cxn modelId="{9653C21E-2C94-48F4-ACE2-F73F527EDF1F}" type="presOf" srcId="{EEB4C5F5-C013-4D7C-BB78-FD65CA2A03ED}" destId="{CA046CCB-EBA0-4CFE-BE6C-3BB063E393F2}" srcOrd="0" destOrd="0" presId="urn:microsoft.com/office/officeart/2005/8/layout/hProcess9"/>
    <dgm:cxn modelId="{7055A039-06EE-4DD9-BD7A-B6CF3B95E8C1}" srcId="{DC3BD14B-1724-4F2B-A671-BB97F0F8D49B}" destId="{136E3143-2CD2-43A6-BDA4-5A733A4AB14E}" srcOrd="3" destOrd="0" parTransId="{7C199664-A581-4178-A26D-F1D69AAE55FE}" sibTransId="{82C921A7-38B9-49D3-A72D-13FCD85DEF2F}"/>
    <dgm:cxn modelId="{6ED7BE41-A7BF-493A-B5BA-F098A78C2BF2}" srcId="{DC3BD14B-1724-4F2B-A671-BB97F0F8D49B}" destId="{37C92EA5-8832-416B-8126-F5C8BB1D0355}" srcOrd="1" destOrd="0" parTransId="{1E3A50D4-05E2-4AE7-9002-502BF06FDA83}" sibTransId="{5436B270-0AFB-48F7-A419-EB0C7683E16F}"/>
    <dgm:cxn modelId="{33377274-B02B-43E4-A2CF-2FCD4FBF52FF}" srcId="{DC3BD14B-1724-4F2B-A671-BB97F0F8D49B}" destId="{EEB4C5F5-C013-4D7C-BB78-FD65CA2A03ED}" srcOrd="0" destOrd="0" parTransId="{99336D23-952C-4DD3-B302-CC317D7017F6}" sibTransId="{887C7985-45BC-4C99-B9B6-6155E0B7243C}"/>
    <dgm:cxn modelId="{F3E638BE-1ED0-4CFA-A821-4A0E8E53FBF4}" srcId="{DC3BD14B-1724-4F2B-A671-BB97F0F8D49B}" destId="{F0EE3F96-CD74-4DF6-A3C0-D555D52F9939}" srcOrd="2" destOrd="0" parTransId="{9FDCAF5F-6EEE-4FE1-B592-176CD89E06F8}" sibTransId="{05230EC1-CCA5-4288-995E-7066AFFED305}"/>
    <dgm:cxn modelId="{5EBC45C4-8A54-4843-A9D3-D8914577E8B5}" type="presOf" srcId="{136E3143-2CD2-43A6-BDA4-5A733A4AB14E}" destId="{EE0BDF48-F845-4074-8A14-D705AF25BFA6}" srcOrd="0" destOrd="0" presId="urn:microsoft.com/office/officeart/2005/8/layout/hProcess9"/>
    <dgm:cxn modelId="{9C6F92F6-2C4D-4D23-B339-AAB3365941A9}" type="presOf" srcId="{DC3BD14B-1724-4F2B-A671-BB97F0F8D49B}" destId="{04720F1C-54DC-477D-9833-4BB5A1FCDBE5}" srcOrd="0" destOrd="0" presId="urn:microsoft.com/office/officeart/2005/8/layout/hProcess9"/>
    <dgm:cxn modelId="{B29A0AC6-79C6-4F88-B4A2-7F6A7BC6D9F5}" type="presParOf" srcId="{04720F1C-54DC-477D-9833-4BB5A1FCDBE5}" destId="{E2976C5E-F8B0-48D8-B775-390C2EED4002}" srcOrd="0" destOrd="0" presId="urn:microsoft.com/office/officeart/2005/8/layout/hProcess9"/>
    <dgm:cxn modelId="{4D029050-AFC6-483A-9E33-ED80A5187E63}" type="presParOf" srcId="{04720F1C-54DC-477D-9833-4BB5A1FCDBE5}" destId="{383724C4-690B-40AC-ACED-A86DC6DEC325}" srcOrd="1" destOrd="0" presId="urn:microsoft.com/office/officeart/2005/8/layout/hProcess9"/>
    <dgm:cxn modelId="{AE83DDD5-D641-4B13-B2E1-BC13DC9B2505}" type="presParOf" srcId="{383724C4-690B-40AC-ACED-A86DC6DEC325}" destId="{CA046CCB-EBA0-4CFE-BE6C-3BB063E393F2}" srcOrd="0" destOrd="0" presId="urn:microsoft.com/office/officeart/2005/8/layout/hProcess9"/>
    <dgm:cxn modelId="{274E28DB-F88A-4616-B8BB-1C3B91827B12}" type="presParOf" srcId="{383724C4-690B-40AC-ACED-A86DC6DEC325}" destId="{E6F7B858-1B58-411D-BD1C-2B880811B65F}" srcOrd="1" destOrd="0" presId="urn:microsoft.com/office/officeart/2005/8/layout/hProcess9"/>
    <dgm:cxn modelId="{D90FF66D-B872-4049-9CFD-99AAC061CBF7}" type="presParOf" srcId="{383724C4-690B-40AC-ACED-A86DC6DEC325}" destId="{933251A7-4E1B-4DC2-80FF-FF3E67E88A24}" srcOrd="2" destOrd="0" presId="urn:microsoft.com/office/officeart/2005/8/layout/hProcess9"/>
    <dgm:cxn modelId="{A98DF99D-FDB0-40CA-9AA0-50AC6A547EAE}" type="presParOf" srcId="{383724C4-690B-40AC-ACED-A86DC6DEC325}" destId="{D8F587A0-837D-469F-A7D1-5C5FDFB391A7}" srcOrd="3" destOrd="0" presId="urn:microsoft.com/office/officeart/2005/8/layout/hProcess9"/>
    <dgm:cxn modelId="{8CE32DD1-2804-444D-9158-E405AF1F230C}" type="presParOf" srcId="{383724C4-690B-40AC-ACED-A86DC6DEC325}" destId="{556CAD61-FF6D-4DEC-9AB0-CF09470EF9BD}" srcOrd="4" destOrd="0" presId="urn:microsoft.com/office/officeart/2005/8/layout/hProcess9"/>
    <dgm:cxn modelId="{92C44AA5-596E-4D21-9071-0226D74975B6}" type="presParOf" srcId="{383724C4-690B-40AC-ACED-A86DC6DEC325}" destId="{DCB9220D-4F0E-49D3-8A89-385488BB79CE}" srcOrd="5" destOrd="0" presId="urn:microsoft.com/office/officeart/2005/8/layout/hProcess9"/>
    <dgm:cxn modelId="{DCB15E7F-6F63-4983-9AB9-E1C94AB93284}" type="presParOf" srcId="{383724C4-690B-40AC-ACED-A86DC6DEC325}" destId="{EE0BDF48-F845-4074-8A14-D705AF25BFA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76C5E-F8B0-48D8-B775-390C2EED4002}">
      <dsp:nvSpPr>
        <dsp:cNvPr id="0" name=""/>
        <dsp:cNvSpPr/>
      </dsp:nvSpPr>
      <dsp:spPr>
        <a:xfrm>
          <a:off x="860856" y="0"/>
          <a:ext cx="9756377" cy="433389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46CCB-EBA0-4CFE-BE6C-3BB063E393F2}">
      <dsp:nvSpPr>
        <dsp:cNvPr id="0" name=""/>
        <dsp:cNvSpPr/>
      </dsp:nvSpPr>
      <dsp:spPr>
        <a:xfrm>
          <a:off x="2802" y="1300168"/>
          <a:ext cx="2568839" cy="17335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700" kern="1200" dirty="0"/>
            <a:t>VISIT</a:t>
          </a:r>
        </a:p>
      </dsp:txBody>
      <dsp:txXfrm>
        <a:off x="87427" y="1384793"/>
        <a:ext cx="2399589" cy="1564307"/>
      </dsp:txXfrm>
    </dsp:sp>
    <dsp:sp modelId="{933251A7-4E1B-4DC2-80FF-FF3E67E88A24}">
      <dsp:nvSpPr>
        <dsp:cNvPr id="0" name=""/>
        <dsp:cNvSpPr/>
      </dsp:nvSpPr>
      <dsp:spPr>
        <a:xfrm>
          <a:off x="2970684" y="1300168"/>
          <a:ext cx="2568839" cy="17335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700" kern="1200" dirty="0"/>
            <a:t>INSPECT</a:t>
          </a:r>
        </a:p>
      </dsp:txBody>
      <dsp:txXfrm>
        <a:off x="3055309" y="1384793"/>
        <a:ext cx="2399589" cy="1564307"/>
      </dsp:txXfrm>
    </dsp:sp>
    <dsp:sp modelId="{556CAD61-FF6D-4DEC-9AB0-CF09470EF9BD}">
      <dsp:nvSpPr>
        <dsp:cNvPr id="0" name=""/>
        <dsp:cNvSpPr/>
      </dsp:nvSpPr>
      <dsp:spPr>
        <a:xfrm>
          <a:off x="5938567" y="1300168"/>
          <a:ext cx="2568839" cy="17335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700" kern="1200" dirty="0"/>
            <a:t>CHECK</a:t>
          </a:r>
        </a:p>
      </dsp:txBody>
      <dsp:txXfrm>
        <a:off x="6023192" y="1384793"/>
        <a:ext cx="2399589" cy="1564307"/>
      </dsp:txXfrm>
    </dsp:sp>
    <dsp:sp modelId="{EE0BDF48-F845-4074-8A14-D705AF25BFA6}">
      <dsp:nvSpPr>
        <dsp:cNvPr id="0" name=""/>
        <dsp:cNvSpPr/>
      </dsp:nvSpPr>
      <dsp:spPr>
        <a:xfrm>
          <a:off x="8906449" y="1300168"/>
          <a:ext cx="2568839" cy="17335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700" kern="1200" dirty="0"/>
            <a:t>ENSURE</a:t>
          </a:r>
        </a:p>
      </dsp:txBody>
      <dsp:txXfrm>
        <a:off x="8991074" y="1384793"/>
        <a:ext cx="2399589" cy="1564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698E3-F6D5-4AF0-8EC7-06D51C51C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244AE-DF7B-4AE8-8632-D3DD52DF3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CD881-E895-4529-9B24-16BB6DC55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726B-58B2-4961-ADB0-A041AEF68118}" type="datetimeFigureOut">
              <a:rPr lang="en-IN" smtClean="0"/>
              <a:t>13-08-2021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5E1D6-6E2C-4DC7-9B83-9FBE6F9D3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A4256-209F-4982-AA2B-1C5BDD23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F6DB-5F22-4DC3-8AAC-ACE2605C73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4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7F894-1158-4639-A929-5C5B37894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C228F-D91E-41EA-95D7-E000F7338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FAC39-0E07-421C-BFBA-7871E58DF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726B-58B2-4961-ADB0-A041AEF68118}" type="datetimeFigureOut">
              <a:rPr lang="en-IN" smtClean="0"/>
              <a:t>13-08-2021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32705-EB34-4632-B4DE-7856670C5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CE4D2-8A12-4F16-AEA2-3BFBDDF8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F6DB-5F22-4DC3-8AAC-ACE2605C73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301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2A94A3-82CD-4674-9EEF-5AFC166C9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06F9D3-72EC-44D0-8B75-B7DD9E3B9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18161-F0AD-408F-AD3B-F81B3E21D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726B-58B2-4961-ADB0-A041AEF68118}" type="datetimeFigureOut">
              <a:rPr lang="en-IN" smtClean="0"/>
              <a:t>13-08-2021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85DB6-91C0-47CE-8547-FD2F628FB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E92B4-D2CF-423C-9170-E9CD19A3C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F6DB-5F22-4DC3-8AAC-ACE2605C73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45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BCD3-D992-45C2-BC9F-B496022BD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38F5-2449-48F6-94AA-77AB79FD0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B07B1-817A-461A-9EC6-3B04D78A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726B-58B2-4961-ADB0-A041AEF68118}" type="datetimeFigureOut">
              <a:rPr lang="en-IN" smtClean="0"/>
              <a:t>13-08-2021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C45C2-18CF-423A-A6FE-3F2129850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9F661-8558-4907-AE1C-0789F45CD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F6DB-5F22-4DC3-8AAC-ACE2605C73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1552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FCCA-263E-4D0A-B771-6E46B428F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5A47E-77BE-483E-8BB9-433E59046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0A4AE-4C23-410C-BB38-2F7AF3C54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726B-58B2-4961-ADB0-A041AEF68118}" type="datetimeFigureOut">
              <a:rPr lang="en-IN" smtClean="0"/>
              <a:t>13-08-2021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9E22-2933-40E0-843C-456698E91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FCBC0-F5E6-43CA-89C6-5B6BD45B0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F6DB-5F22-4DC3-8AAC-ACE2605C73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753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D776A-E465-441E-91AC-0BF67A456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F9D88-F4A6-426F-B230-934396B88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D6B48-887B-46D1-80BC-00863C094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B9639-6C6C-42B8-9916-6D7DFEA1F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726B-58B2-4961-ADB0-A041AEF68118}" type="datetimeFigureOut">
              <a:rPr lang="en-IN" smtClean="0"/>
              <a:t>13-08-2021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BA36E-112B-45EF-B741-1C9FDD459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6A375-9BB5-4B48-B99D-CC0C6CCE3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F6DB-5F22-4DC3-8AAC-ACE2605C73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250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D0284-ACAC-4724-9BEB-13562895C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61399-1160-4243-BB12-184A89F45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CE61F6-92CC-4000-874F-34AFF0A1F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553E8C-7562-4BCF-A863-C662F5690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C19F28-616A-4C3C-8CD4-1DC6202E92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C102B-D3F7-4026-97DD-952AB098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726B-58B2-4961-ADB0-A041AEF68118}" type="datetimeFigureOut">
              <a:rPr lang="en-IN" smtClean="0"/>
              <a:t>13-08-2021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221E1F-B2BC-489A-B363-EF2A556EC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F6DB50-C165-4513-8283-963E394C2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F6DB-5F22-4DC3-8AAC-ACE2605C73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0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DD44-6525-4831-825E-CF311644E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2DFDFB-8531-43AF-91B4-1A796996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726B-58B2-4961-ADB0-A041AEF68118}" type="datetimeFigureOut">
              <a:rPr lang="en-IN" smtClean="0"/>
              <a:t>13-08-2021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10CF8E-097F-45BF-98CD-55C61AF62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B0D09-C27F-4A3E-8918-76F131520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F6DB-5F22-4DC3-8AAC-ACE2605C73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8889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DA92CC-3E90-4FAC-A27D-C7B365365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726B-58B2-4961-ADB0-A041AEF68118}" type="datetimeFigureOut">
              <a:rPr lang="en-IN" smtClean="0"/>
              <a:t>13-08-2021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A21481-5B5A-4D43-99E5-6039DA864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7CFA4-9769-4795-857A-D03970435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F6DB-5F22-4DC3-8AAC-ACE2605C73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317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A65CE-8A3F-49AA-8BF2-6FC1D670A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E84AC-E241-4F88-83E3-0217FC65E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79AFB2-693A-4736-833F-74D9A705C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AE238-3111-4E12-B29D-4314B9C0E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726B-58B2-4961-ADB0-A041AEF68118}" type="datetimeFigureOut">
              <a:rPr lang="en-IN" smtClean="0"/>
              <a:t>13-08-2021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C528D-FF0E-415B-81B6-169EB17CF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1B0B3-B921-4D65-9875-AB3CC231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F6DB-5F22-4DC3-8AAC-ACE2605C73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7623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09392-411E-40E8-9847-F53C7B7EA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D0D4A3-161C-4E6A-8702-4D8E34DEA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695149-44B0-46FD-AFBA-E7AB8F9F2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C5560-D20B-40EC-9F41-2A49746C8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726B-58B2-4961-ADB0-A041AEF68118}" type="datetimeFigureOut">
              <a:rPr lang="en-IN" smtClean="0"/>
              <a:t>13-08-2021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564921-5FAC-4CD9-93BC-4A0A5745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C963EF-958D-4C1F-BA05-8D12CA2E0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F6DB-5F22-4DC3-8AAC-ACE2605C73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996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CDE80A-F117-4D09-8D99-AA42B9F8A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6713D-2305-4CAB-8721-846B3FC31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478E9-57EC-44FE-B84E-113C6BCAC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A726B-58B2-4961-ADB0-A041AEF68118}" type="datetimeFigureOut">
              <a:rPr lang="en-IN" smtClean="0"/>
              <a:t>13-08-2021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B750B-2574-41B4-9577-2E490A75D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0ABC6-5580-448D-8D0B-A4C34BA0F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7F6DB-5F22-4DC3-8AAC-ACE2605C73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812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59D4F0-FD57-4F3D-AF9A-B16AF59B0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5083370" cy="34428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Roles and Responsibilities of Key stakeholders for Truenat EQA implementation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AC0559-6E0F-4F76-8FAC-B13295950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Truenat EQA Sensitization Workshop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B4E6C0A-4AF4-4DE8-AB11-83A036F2A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056" y="625684"/>
            <a:ext cx="4765993" cy="468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29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14952D4-F777-477A-8974-07C984087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Senior TB Laboratory supervisor - STLS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6F13E-A8AC-48B5-BB5A-CD8E2C2F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7DF-A113-488D-AA65-88E67EE18C14}" type="datetime1">
              <a:rPr lang="en-US" smtClean="0"/>
              <a:t>13-Aug-21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3B54C-1F6B-4729-A33C-B1EF66458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BCFB-CF5C-4FD3-AD16-6F7AABF37761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2329F9A-CCD7-4A12-8FD1-B2383A97F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650" y="286322"/>
            <a:ext cx="1223854" cy="1203990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12653E8-1701-4F21-9437-FBC6A7036B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5755" y="1042338"/>
          <a:ext cx="11478091" cy="4333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6F5757D-1B2D-43C4-861C-846A5767A3EA}"/>
              </a:ext>
            </a:extLst>
          </p:cNvPr>
          <p:cNvSpPr txBox="1"/>
          <p:nvPr/>
        </p:nvSpPr>
        <p:spPr>
          <a:xfrm>
            <a:off x="215755" y="4318612"/>
            <a:ext cx="2417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Visit </a:t>
            </a:r>
            <a:r>
              <a:rPr lang="en-IN" b="1" dirty="0" err="1"/>
              <a:t>Truenat</a:t>
            </a:r>
            <a:r>
              <a:rPr lang="en-IN" b="1" dirty="0"/>
              <a:t> site and do onsite visit at least once in a month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25FFFD-9C22-4F98-B53A-E9BE3D5E89D5}"/>
              </a:ext>
            </a:extLst>
          </p:cNvPr>
          <p:cNvSpPr txBox="1"/>
          <p:nvPr/>
        </p:nvSpPr>
        <p:spPr>
          <a:xfrm>
            <a:off x="3243558" y="4329630"/>
            <a:ext cx="2417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Inspect instrument functionalities and reagent supplies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5E9337-C0E2-4AED-B1DE-364653523A39}"/>
              </a:ext>
            </a:extLst>
          </p:cNvPr>
          <p:cNvSpPr txBox="1"/>
          <p:nvPr/>
        </p:nvSpPr>
        <p:spPr>
          <a:xfrm>
            <a:off x="9440267" y="4329630"/>
            <a:ext cx="2417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Ensure monthly indicators correctly reported and turn around time of results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67167B-E0E6-4BD2-97FE-48FEF3A0A6F8}"/>
              </a:ext>
            </a:extLst>
          </p:cNvPr>
          <p:cNvSpPr txBox="1"/>
          <p:nvPr/>
        </p:nvSpPr>
        <p:spPr>
          <a:xfrm>
            <a:off x="6412464" y="4471012"/>
            <a:ext cx="24172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Check lab registers, logs, reagent storage, verification of correct reporting and patient results</a:t>
            </a:r>
          </a:p>
        </p:txBody>
      </p:sp>
    </p:spTree>
    <p:extLst>
      <p:ext uri="{BB962C8B-B14F-4D97-AF65-F5344CB8AC3E}">
        <p14:creationId xmlns:p14="http://schemas.microsoft.com/office/powerpoint/2010/main" val="2617837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4D757F4-0C07-4319-AC19-6E5C1898D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Laboratory Technician - LT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724D63E-8DE0-4225-9FAD-B5386A7CF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145" y="1516517"/>
            <a:ext cx="10201921" cy="495923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Testing:</a:t>
            </a:r>
          </a:p>
          <a:p>
            <a:pPr lvl="1"/>
            <a:r>
              <a:rPr lang="en-US" dirty="0"/>
              <a:t>Ensure proper specimen collection</a:t>
            </a:r>
          </a:p>
          <a:p>
            <a:pPr lvl="1"/>
            <a:r>
              <a:rPr lang="en-US" dirty="0"/>
              <a:t>Ensure proper sputum processing and testing as per SOPs</a:t>
            </a:r>
          </a:p>
          <a:p>
            <a:pPr lvl="1"/>
            <a:r>
              <a:rPr lang="en-US" dirty="0"/>
              <a:t>Provide accurate and timely results for samples received at the site for Truenat testing</a:t>
            </a:r>
          </a:p>
          <a:p>
            <a:pPr lvl="1"/>
            <a:r>
              <a:rPr lang="en-US" dirty="0"/>
              <a:t>Ensure proper recording and reporting</a:t>
            </a:r>
          </a:p>
          <a:p>
            <a:r>
              <a:rPr lang="en-US" dirty="0"/>
              <a:t>Maintenance</a:t>
            </a:r>
          </a:p>
          <a:p>
            <a:pPr lvl="1"/>
            <a:r>
              <a:rPr lang="en-US" dirty="0"/>
              <a:t>To keep laboratory and work benches clean</a:t>
            </a:r>
          </a:p>
          <a:p>
            <a:pPr lvl="1"/>
            <a:r>
              <a:rPr lang="en-US" dirty="0"/>
              <a:t>To follow good laboratory practices (i.e. no eating, no drinking &amp; no smoking inside the lab)</a:t>
            </a:r>
          </a:p>
          <a:p>
            <a:pPr lvl="1"/>
            <a:r>
              <a:rPr lang="en-US" dirty="0"/>
              <a:t>Perform Daily, weekly and monthly maintenance of equipment including data archival</a:t>
            </a:r>
          </a:p>
          <a:p>
            <a:r>
              <a:rPr lang="en-US" dirty="0"/>
              <a:t>Safe disposal of all contaminated materials</a:t>
            </a:r>
          </a:p>
          <a:p>
            <a:r>
              <a:rPr lang="en-US" dirty="0"/>
              <a:t>Share monthly indicators on time and follow guidance provided by IRLs and DTO</a:t>
            </a:r>
          </a:p>
          <a:p>
            <a:r>
              <a:rPr lang="en-US" dirty="0"/>
              <a:t>Perform testing of PT panels as per protocol and submit the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71374-E703-4A05-B33B-C7C534C61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C172-5F98-43C7-8ADC-3042860863EE}" type="datetime1">
              <a:rPr lang="en-US" smtClean="0"/>
              <a:t>13-Aug-21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D9BD8-43D7-4032-B759-4B07A7CC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BCFB-CF5C-4FD3-AD16-6F7AABF37761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D07F27D-B82E-4648-AAFF-8FDAC8A93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730" y="277402"/>
            <a:ext cx="1232921" cy="121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83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FC478B-D8D9-485F-A7DD-F61D42AEB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475" y="2462801"/>
            <a:ext cx="10201921" cy="17363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latin typeface="Algerian" panose="04020705040A02060702" pitchFamily="82" charset="0"/>
              </a:rPr>
              <a:t>Thank You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FD9E3-98DB-487A-B83A-A4A2008EA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B163-6C0E-447B-9EDC-0D317BF3DE75}" type="datetime1">
              <a:rPr lang="en-US" smtClean="0"/>
              <a:t>13-Aug-21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A6518-8B86-43F2-9175-06D6434A7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BF188-AA65-4E11-B38E-55637329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BCFB-CF5C-4FD3-AD16-6F7AABF37761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34B0EB5-2223-456A-A1F2-CF809352A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69" y="315753"/>
            <a:ext cx="2592472" cy="1325563"/>
          </a:xfrm>
          <a:prstGeom prst="rect">
            <a:avLst/>
          </a:prstGeom>
        </p:spPr>
      </p:pic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43D411B-64B6-4D8A-AF90-01D1D058B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515" y="136525"/>
            <a:ext cx="1691640" cy="16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22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D426A5-5DC5-4E23-A99F-0AC231AD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Central TB Division - CTD</a:t>
            </a:r>
            <a:endParaRPr lang="en-IN" sz="36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3B7E59-B364-4194-936C-0AB6E17EA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392" y="1448656"/>
            <a:ext cx="10515600" cy="4432958"/>
          </a:xfrm>
        </p:spPr>
        <p:txBody>
          <a:bodyPr/>
          <a:lstStyle/>
          <a:p>
            <a:r>
              <a:rPr lang="en-IN" dirty="0">
                <a:cs typeface="Times New Roman" panose="02020603050405020304" pitchFamily="18" charset="0"/>
              </a:rPr>
              <a:t>Policy Decision</a:t>
            </a:r>
          </a:p>
          <a:p>
            <a:r>
              <a:rPr lang="en-IN" dirty="0">
                <a:cs typeface="Times New Roman" panose="02020603050405020304" pitchFamily="18" charset="0"/>
              </a:rPr>
              <a:t>Program Guidance</a:t>
            </a:r>
          </a:p>
          <a:p>
            <a:r>
              <a:rPr lang="en-IN" dirty="0">
                <a:cs typeface="Times New Roman" panose="02020603050405020304" pitchFamily="18" charset="0"/>
              </a:rPr>
              <a:t>Support states and sites in implementation of testing by procuring and providing equipment, cartridges and reagents</a:t>
            </a:r>
          </a:p>
          <a:p>
            <a:r>
              <a:rPr lang="en-IN" dirty="0">
                <a:cs typeface="Times New Roman" panose="02020603050405020304" pitchFamily="18" charset="0"/>
              </a:rPr>
              <a:t>Program monitoring</a:t>
            </a:r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C988350-61A3-4D8C-BF40-4A519CF32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943" y="349110"/>
            <a:ext cx="1117687" cy="109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1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D426A5-5DC5-4E23-A99F-0AC231AD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National Tuberculosis Institute (NTI)</a:t>
            </a:r>
            <a:endParaRPr lang="en-IN" sz="36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3B7E59-B364-4194-936C-0AB6E17EA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642" y="1516517"/>
            <a:ext cx="10515600" cy="477935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Preparation of Truenat EQA PT Panels using dried tube specimen (DTS) technology</a:t>
            </a:r>
          </a:p>
          <a:p>
            <a:r>
              <a:rPr lang="en-US" dirty="0"/>
              <a:t>Sensitization on EQA activities to stakeholders</a:t>
            </a:r>
          </a:p>
          <a:p>
            <a:r>
              <a:rPr lang="en-US" dirty="0"/>
              <a:t>Dispatch of panels to Truenat sites</a:t>
            </a:r>
          </a:p>
          <a:p>
            <a:r>
              <a:rPr lang="en-US" dirty="0"/>
              <a:t>Receive compiled data and analyze it</a:t>
            </a:r>
          </a:p>
          <a:p>
            <a:r>
              <a:rPr lang="en-US" dirty="0"/>
              <a:t>Release PT performance evaluation report to individual sites </a:t>
            </a:r>
          </a:p>
          <a:p>
            <a:pPr lvl="1"/>
            <a:r>
              <a:rPr lang="en-US" dirty="0"/>
              <a:t>copy to respective IRL/STDC, STO and NRL</a:t>
            </a:r>
          </a:p>
          <a:p>
            <a:r>
              <a:rPr lang="en-US" dirty="0"/>
              <a:t>Prepare report of PT round</a:t>
            </a:r>
          </a:p>
          <a:p>
            <a:pPr lvl="1"/>
            <a:r>
              <a:rPr lang="en-US" dirty="0"/>
              <a:t>overall round and </a:t>
            </a:r>
          </a:p>
          <a:p>
            <a:pPr lvl="1"/>
            <a:r>
              <a:rPr lang="en-US" dirty="0"/>
              <a:t>for respective states</a:t>
            </a:r>
          </a:p>
          <a:p>
            <a:r>
              <a:rPr lang="en-US" dirty="0"/>
              <a:t>On going monitoring of Truenat activities including EQA</a:t>
            </a:r>
          </a:p>
          <a:p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B66F1C9-450A-4C0E-9D18-3D2742A71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636" y="221561"/>
            <a:ext cx="1316321" cy="12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75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4B79239-C0F3-4C0D-9CC3-472AD0AEF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</a:rPr>
              <a:t>National Reference Laboratory – NRL’s (1)</a:t>
            </a:r>
            <a:endParaRPr lang="en-US" sz="3600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B5E95A5-543C-4B32-9F8E-BD0F4696C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145" y="1516517"/>
            <a:ext cx="10201921" cy="48700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Provide training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Including on site hand holding &amp; guidance to IRL team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Monitor monthly indicators’ data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Collect, compile and analyze the data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IN" dirty="0">
                <a:solidFill>
                  <a:srgbClr val="000000"/>
                </a:solidFill>
                <a:cs typeface="Times New Roman" panose="02020603050405020304" pitchFamily="18" charset="0"/>
              </a:rPr>
              <a:t>Monitor the performance of Truenat sites in coordination with IRL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Provide feedback on analyzed data to the IRLs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Send periodic reports to CTD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Escalate issues to higher level which are not getting resolved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Monitor use of consumables and logistics, and timely check of Truenat equipment functioning.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1DB0F-E1E8-4D30-BD58-7FCE2082F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BCFB-CF5C-4FD3-AD16-6F7AABF37761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2B0CD76-D21F-454B-B15F-111425FFD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184" y="236769"/>
            <a:ext cx="1300861" cy="127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51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4B79239-C0F3-4C0D-9CC3-472AD0AEF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</a:rPr>
              <a:t>National Reference Laboratory – NRL’s (2)</a:t>
            </a:r>
            <a:endParaRPr lang="en-US" sz="3600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B5E95A5-543C-4B32-9F8E-BD0F4696C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145" y="1516517"/>
            <a:ext cx="10201921" cy="48700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dirty="0">
                <a:solidFill>
                  <a:srgbClr val="000000"/>
                </a:solidFill>
                <a:cs typeface="Times New Roman" panose="02020603050405020304" pitchFamily="18" charset="0"/>
              </a:rPr>
              <a:t>On site evaluation visits to Truenat sites in coordination with IRL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IN" dirty="0"/>
              <a:t>Provide guidance for trouble shooting</a:t>
            </a:r>
            <a:endParaRPr lang="en-IN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dirty="0">
                <a:solidFill>
                  <a:srgbClr val="000000"/>
                </a:solidFill>
                <a:cs typeface="Times New Roman" panose="02020603050405020304" pitchFamily="18" charset="0"/>
              </a:rPr>
              <a:t>Support in conduct of PT round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Participate in PT round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Support IRLs in </a:t>
            </a:r>
            <a:r>
              <a:rPr lang="en-IN" dirty="0">
                <a:solidFill>
                  <a:srgbClr val="000000"/>
                </a:solidFill>
                <a:cs typeface="Times New Roman" panose="02020603050405020304" pitchFamily="18" charset="0"/>
              </a:rPr>
              <a:t>orienting their Truenat sites on preparations for EQA round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Monitor progress of Truenat EQA PT round and cross check quality of data from IRLs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Carry out post EQA site visit in coordination with NRL</a:t>
            </a:r>
          </a:p>
          <a:p>
            <a:pPr lvl="1">
              <a:spcBef>
                <a:spcPts val="0"/>
              </a:spcBef>
            </a:pPr>
            <a:r>
              <a:rPr lang="en-US" dirty="0"/>
              <a:t>Tracking, follow up with IRL’s and assist to resolve the issues which were found in Truenat EQA implementation </a:t>
            </a:r>
          </a:p>
          <a:p>
            <a:pPr lvl="1">
              <a:spcBef>
                <a:spcPts val="0"/>
              </a:spcBef>
            </a:pPr>
            <a:r>
              <a:rPr lang="en-US" dirty="0"/>
              <a:t> Prepare the report about resolution of NC’s and action plans to CTD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1DB0F-E1E8-4D30-BD58-7FCE2082F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BCFB-CF5C-4FD3-AD16-6F7AABF37761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5E99D0D-EBA0-4046-AB77-D6522D71A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184" y="236769"/>
            <a:ext cx="1300861" cy="127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03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D3619DC-1269-4F52-9C43-4977BC414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State TB Cell (STC)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1A58317-F2B9-4CB2-9E9C-78BDA8E46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145" y="1516518"/>
            <a:ext cx="10201921" cy="4674420"/>
          </a:xfrm>
        </p:spPr>
        <p:txBody>
          <a:bodyPr/>
          <a:lstStyle/>
          <a:p>
            <a:r>
              <a:rPr lang="en-IN" dirty="0">
                <a:solidFill>
                  <a:srgbClr val="000000"/>
                </a:solidFill>
                <a:cs typeface="Times New Roman" panose="02020603050405020304" pitchFamily="18" charset="0"/>
              </a:rPr>
              <a:t>Overall Leadership for all the sites in state</a:t>
            </a:r>
          </a:p>
          <a:p>
            <a:r>
              <a:rPr lang="en-IN" dirty="0">
                <a:solidFill>
                  <a:srgbClr val="000000"/>
                </a:solidFill>
                <a:cs typeface="Times New Roman" panose="02020603050405020304" pitchFamily="18" charset="0"/>
              </a:rPr>
              <a:t>Overall management of Truenat sites</a:t>
            </a:r>
          </a:p>
          <a:p>
            <a:pPr lvl="1"/>
            <a:r>
              <a:rPr lang="en-IN" dirty="0">
                <a:solidFill>
                  <a:srgbClr val="000000"/>
                </a:solidFill>
                <a:cs typeface="Times New Roman" panose="02020603050405020304" pitchFamily="18" charset="0"/>
              </a:rPr>
              <a:t>Ensuring all sites are functional and monitor calibration of equipment</a:t>
            </a:r>
          </a:p>
          <a:p>
            <a:pPr lvl="1"/>
            <a:r>
              <a:rPr lang="en-IN" dirty="0">
                <a:solidFill>
                  <a:srgbClr val="000000"/>
                </a:solidFill>
                <a:cs typeface="Times New Roman" panose="02020603050405020304" pitchFamily="18" charset="0"/>
              </a:rPr>
              <a:t>Ensuring cartridges and logistics are available</a:t>
            </a:r>
          </a:p>
          <a:p>
            <a:pPr lvl="1"/>
            <a:r>
              <a:rPr lang="en-IN" dirty="0">
                <a:solidFill>
                  <a:srgbClr val="000000"/>
                </a:solidFill>
                <a:cs typeface="Times New Roman" panose="02020603050405020304" pitchFamily="18" charset="0"/>
              </a:rPr>
              <a:t>All sites are adequately staffed with trained manpower</a:t>
            </a:r>
          </a:p>
          <a:p>
            <a:pPr lvl="1"/>
            <a:r>
              <a:rPr lang="en-IN" dirty="0">
                <a:solidFill>
                  <a:srgbClr val="000000"/>
                </a:solidFill>
                <a:cs typeface="Times New Roman" panose="02020603050405020304" pitchFamily="18" charset="0"/>
              </a:rPr>
              <a:t>Coordination at higher level if issues are not resolved</a:t>
            </a:r>
          </a:p>
          <a:p>
            <a:pPr lvl="1"/>
            <a:r>
              <a:rPr lang="en-IN" dirty="0">
                <a:solidFill>
                  <a:srgbClr val="000000"/>
                </a:solidFill>
                <a:cs typeface="Times New Roman" panose="02020603050405020304" pitchFamily="18" charset="0"/>
              </a:rPr>
              <a:t>Supporting STDC/IRL for monitoring &amp; training activities</a:t>
            </a:r>
          </a:p>
          <a:p>
            <a:pPr lvl="1"/>
            <a:r>
              <a:rPr lang="en-IN" dirty="0">
                <a:solidFill>
                  <a:srgbClr val="000000"/>
                </a:solidFill>
                <a:cs typeface="Times New Roman" panose="02020603050405020304" pitchFamily="18" charset="0"/>
              </a:rPr>
              <a:t>Encouraging &amp; enrolling new sites (incl. </a:t>
            </a:r>
            <a:r>
              <a:rPr lang="en-IN" dirty="0" err="1">
                <a:solidFill>
                  <a:srgbClr val="000000"/>
                </a:solidFill>
                <a:cs typeface="Times New Roman" panose="02020603050405020304" pitchFamily="18" charset="0"/>
              </a:rPr>
              <a:t>pvt.</a:t>
            </a:r>
            <a:r>
              <a:rPr lang="en-IN" dirty="0">
                <a:solidFill>
                  <a:srgbClr val="000000"/>
                </a:solidFill>
                <a:cs typeface="Times New Roman" panose="02020603050405020304" pitchFamily="18" charset="0"/>
              </a:rPr>
              <a:t> sites) in programme</a:t>
            </a:r>
          </a:p>
          <a:p>
            <a:r>
              <a:rPr lang="en-IN" dirty="0">
                <a:solidFill>
                  <a:srgbClr val="000000"/>
                </a:solidFill>
                <a:cs typeface="Times New Roman" panose="02020603050405020304" pitchFamily="18" charset="0"/>
              </a:rPr>
              <a:t>Supervisory &amp; monitoring activities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F54AE-08D7-4B05-BE7E-B210954B7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4731-D455-42C2-AEC0-3D6683D9FB43}" type="datetime1">
              <a:rPr lang="en-US" smtClean="0"/>
              <a:t>13-Aug-21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16616-19BB-445E-BC70-7E70FCE6D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BCFB-CF5C-4FD3-AD16-6F7AABF37761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77E2E9E-B109-4586-8A48-E2D03D0B8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022" y="285453"/>
            <a:ext cx="1151935" cy="113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64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BA7D359-07E8-489F-BAD3-77A2E3022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655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State TB Demonstration &amp; Training Center (STDC)</a:t>
            </a:r>
            <a:br>
              <a:rPr lang="en-US" sz="3600" b="1" dirty="0"/>
            </a:br>
            <a:r>
              <a:rPr lang="en-US" sz="3600" b="1" dirty="0"/>
              <a:t>Intermediate Reference Laboratory (IRLs) (1)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E40953-5B12-42D0-ADE6-CB10B7CF0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016" y="1575923"/>
            <a:ext cx="10515600" cy="405823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Training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 on Truenat training</a:t>
            </a:r>
          </a:p>
          <a:p>
            <a:pPr lvl="1"/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Nikshay </a:t>
            </a:r>
            <a:r>
              <a:rPr lang="en-I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entry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monthly indicators’ data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Collect, compile and analyze the data</a:t>
            </a:r>
          </a:p>
          <a:p>
            <a:pPr lvl="1"/>
            <a:r>
              <a:rPr lang="en-I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the performance of Truenat site in coordination with DTO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feedback to Truenat sites on analyzed data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periodic reports to STO and NRL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Escalate issues to higher level which are not getting resolved</a:t>
            </a: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use of consumables and logistics, and timely calibration/ check of Truenat equipment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5068E-F2DF-4E4A-9D06-E1245F9D0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E4F4-BBDC-4DC1-8454-B08E7B614FC9}" type="datetime1">
              <a:rPr lang="en-US" smtClean="0"/>
              <a:t>13-Aug-21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1B17F-4FCF-4BB4-8E4C-8F4D34112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BCFB-CF5C-4FD3-AD16-6F7AABF37761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DCA77DC-441C-482F-B724-459408280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76" y="337693"/>
            <a:ext cx="1223854" cy="120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8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BA7D359-07E8-489F-BAD3-77A2E3022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49" y="365125"/>
            <a:ext cx="10616281" cy="119054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State TB Demonstration &amp; Training Center (STDC)</a:t>
            </a:r>
            <a:br>
              <a:rPr lang="en-US" sz="3600" b="1" dirty="0"/>
            </a:br>
            <a:r>
              <a:rPr lang="en-US" sz="3600" b="1" dirty="0"/>
              <a:t>Intermediate Reference Laboratory (IRLs) (2)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E40953-5B12-42D0-ADE6-CB10B7CF0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649" y="1803764"/>
            <a:ext cx="11122702" cy="3963232"/>
          </a:xfrm>
        </p:spPr>
        <p:txBody>
          <a:bodyPr>
            <a:normAutofit/>
          </a:bodyPr>
          <a:lstStyle/>
          <a:p>
            <a:r>
              <a:rPr lang="en-I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site evaluation visits to Truenat sites in coordination with DTO</a:t>
            </a:r>
          </a:p>
          <a:p>
            <a:pPr lvl="1"/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Provide guidance for trouble shooting</a:t>
            </a:r>
            <a:endParaRPr lang="en-IN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in conducting PT round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Participate in PT round</a:t>
            </a:r>
          </a:p>
          <a:p>
            <a:pPr lvl="1"/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Update the Truenat site details </a:t>
            </a:r>
          </a:p>
          <a:p>
            <a:pPr lvl="1"/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Guide Truenat sites on EQA activity</a:t>
            </a:r>
          </a:p>
          <a:p>
            <a:pPr lvl="1"/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Compile the Truenat EQA data from all sites and cross check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Carry out post EQA site visit in coordination with NRL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Tracking, follow up and assist Truenat sites to resolve the issues which were found in Truenat EQA implementation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Prepare the report about resolution of NC’s along with action plan.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5068E-F2DF-4E4A-9D06-E1245F9D0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E4F4-BBDC-4DC1-8454-B08E7B614FC9}" type="datetime1">
              <a:rPr lang="en-US" smtClean="0"/>
              <a:t>13-Aug-21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1B17F-4FCF-4BB4-8E4C-8F4D34112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BCFB-CF5C-4FD3-AD16-6F7AABF37761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90E03A-0C84-4731-AC79-33A068E23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315" y="212226"/>
            <a:ext cx="1114094" cy="109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29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C230ED9-F3AB-4030-A19C-76536003C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00"/>
                </a:solidFill>
                <a:cs typeface="Times New Roman" panose="02020603050405020304" pitchFamily="18" charset="0"/>
              </a:rPr>
              <a:t>District TB Officer (DTOs)</a:t>
            </a:r>
            <a:endParaRPr lang="en-US" sz="54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BD499D8-93C8-4665-8EAD-BFAC67CEC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145" y="1516517"/>
            <a:ext cx="10201921" cy="4764362"/>
          </a:xfrm>
        </p:spPr>
        <p:txBody>
          <a:bodyPr>
            <a:normAutofit/>
          </a:bodyPr>
          <a:lstStyle/>
          <a:p>
            <a:r>
              <a:rPr lang="en-IN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Overall leadership for all the sites in the district</a:t>
            </a:r>
          </a:p>
          <a:p>
            <a:r>
              <a:rPr lang="en-IN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Overall management of Truenat sites in the district</a:t>
            </a:r>
          </a:p>
          <a:p>
            <a:pPr lvl="1"/>
            <a:r>
              <a:rPr lang="en-IN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Ensuring all sites are functional and monitor calibration of equipment</a:t>
            </a:r>
          </a:p>
          <a:p>
            <a:pPr lvl="1"/>
            <a:r>
              <a:rPr lang="en-IN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Ensuring cartridges and logistics are available</a:t>
            </a:r>
          </a:p>
          <a:p>
            <a:pPr lvl="1"/>
            <a:r>
              <a:rPr lang="en-IN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All sites are adequately staffed with trained manpower</a:t>
            </a:r>
          </a:p>
          <a:p>
            <a:pPr lvl="1"/>
            <a:r>
              <a:rPr lang="en-IN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Coordination at higher level if issues are not resolved</a:t>
            </a:r>
          </a:p>
          <a:p>
            <a:pPr lvl="1"/>
            <a:r>
              <a:rPr lang="en-IN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Supporting STDC/IRL for monitoring &amp; training activities</a:t>
            </a:r>
          </a:p>
          <a:p>
            <a:pPr lvl="1"/>
            <a:r>
              <a:rPr lang="en-IN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Encouraging new sites (incl. </a:t>
            </a:r>
            <a:r>
              <a:rPr lang="en-IN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pvt.</a:t>
            </a:r>
            <a:r>
              <a:rPr lang="en-IN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sector) to participate in programme</a:t>
            </a:r>
          </a:p>
          <a:p>
            <a:r>
              <a:rPr lang="en-IN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Supervisory &amp; monitoring activities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DE4D8-B5AA-47D6-A985-653A5EDEE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02B5-51FC-4FEF-93DF-A232D0FDBB13}" type="datetime1">
              <a:rPr lang="en-US" smtClean="0"/>
              <a:t>13-Aug-21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9D032-11E7-45B9-9FEE-F18433A6F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BCFB-CF5C-4FD3-AD16-6F7AABF37761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24115B6-9DC6-4C6F-B7FC-E45412449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78" y="210564"/>
            <a:ext cx="1300861" cy="127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63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846</Words>
  <Application>Microsoft Office PowerPoint</Application>
  <PresentationFormat>Widescreen</PresentationFormat>
  <Paragraphs>119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Algerian</vt:lpstr>
      <vt:lpstr>Arial</vt:lpstr>
      <vt:lpstr>Calibri</vt:lpstr>
      <vt:lpstr>Calibri Light</vt:lpstr>
      <vt:lpstr>Office Theme</vt:lpstr>
      <vt:lpstr>Roles and Responsibilities of Key stakeholders for Truenat EQA implementation </vt:lpstr>
      <vt:lpstr>Central TB Division - CTD</vt:lpstr>
      <vt:lpstr>National Tuberculosis Institute (NTI)</vt:lpstr>
      <vt:lpstr>National Reference Laboratory – NRL’s (1)</vt:lpstr>
      <vt:lpstr>National Reference Laboratory – NRL’s (2)</vt:lpstr>
      <vt:lpstr>State TB Cell (STC)</vt:lpstr>
      <vt:lpstr>State TB Demonstration &amp; Training Center (STDC) Intermediate Reference Laboratory (IRLs) (1)</vt:lpstr>
      <vt:lpstr>State TB Demonstration &amp; Training Center (STDC) Intermediate Reference Laboratory (IRLs) (2)</vt:lpstr>
      <vt:lpstr>District TB Officer (DTOs)</vt:lpstr>
      <vt:lpstr>Senior TB Laboratory supervisor - STLS</vt:lpstr>
      <vt:lpstr>Laboratory Technician - LT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Roles and Responsibilities of Key stakeholders for Truenat EQA implementation </dc:title>
  <dc:creator>Kishore Reddy</dc:creator>
  <cp:lastModifiedBy>Kishore Reddy</cp:lastModifiedBy>
  <cp:revision>2</cp:revision>
  <dcterms:created xsi:type="dcterms:W3CDTF">2021-08-13T07:06:03Z</dcterms:created>
  <dcterms:modified xsi:type="dcterms:W3CDTF">2021-08-13T09:39:53Z</dcterms:modified>
</cp:coreProperties>
</file>